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2" r:id="rId4"/>
    <p:sldId id="261" r:id="rId5"/>
    <p:sldId id="264" r:id="rId6"/>
    <p:sldId id="265" r:id="rId7"/>
    <p:sldId id="267" r:id="rId8"/>
    <p:sldId id="269" r:id="rId9"/>
    <p:sldId id="270" r:id="rId10"/>
    <p:sldId id="271" r:id="rId11"/>
    <p:sldId id="272" r:id="rId12"/>
    <p:sldId id="273" r:id="rId13"/>
    <p:sldId id="274" r:id="rId14"/>
    <p:sldId id="276" r:id="rId15"/>
    <p:sldId id="278"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40782-4E79-40CA-8383-7EC4D913C644}" v="190" dt="2022-05-26T09:58:53.360"/>
    <p1510:client id="{65C3D24E-216C-9872-0DA1-46F00C598565}" v="861" dt="2022-05-26T07:25:28.923"/>
    <p1510:client id="{8EE9ECC9-53D6-CB48-A0FD-8A9A13BD2C7D}" v="857" dt="2022-05-26T10:07:35.545"/>
    <p1510:client id="{FFA60D67-4A96-4359-885D-CDB8747142B0}" v="133" dt="2022-05-26T05:46:10.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Logo, company name&#10;&#10;Description automatically generated">
            <a:extLst>
              <a:ext uri="{FF2B5EF4-FFF2-40B4-BE49-F238E27FC236}">
                <a16:creationId xmlns:a16="http://schemas.microsoft.com/office/drawing/2014/main" id="{98DE520D-B357-6293-9A3D-D681BB6E4980}"/>
              </a:ext>
            </a:extLst>
          </p:cNvPr>
          <p:cNvPicPr>
            <a:picLocks noChangeAspect="1"/>
          </p:cNvPicPr>
          <p:nvPr/>
        </p:nvPicPr>
        <p:blipFill rotWithShape="1">
          <a:blip r:embed="rId2">
            <a:alphaModFix/>
          </a:blip>
          <a:srcRect l="13830" r="-1" b="-1"/>
          <a:stretch/>
        </p:blipFill>
        <p:spPr>
          <a:xfrm>
            <a:off x="4547937" y="-5"/>
            <a:ext cx="7644062" cy="3681406"/>
          </a:xfrm>
          <a:prstGeom prst="rect">
            <a:avLst/>
          </a:prstGeom>
        </p:spPr>
      </p:pic>
      <p:pic>
        <p:nvPicPr>
          <p:cNvPr id="4" name="Picture 4" descr="Free Images : commuter, fast, high speed, indoors, light, locomotive ...">
            <a:extLst>
              <a:ext uri="{FF2B5EF4-FFF2-40B4-BE49-F238E27FC236}">
                <a16:creationId xmlns:a16="http://schemas.microsoft.com/office/drawing/2014/main" id="{7763923D-C774-C600-2C3B-D23BC03A900C}"/>
              </a:ext>
            </a:extLst>
          </p:cNvPr>
          <p:cNvPicPr>
            <a:picLocks noChangeAspect="1"/>
          </p:cNvPicPr>
          <p:nvPr/>
        </p:nvPicPr>
        <p:blipFill rotWithShape="1">
          <a:blip r:embed="rId3"/>
          <a:srcRect t="19104" r="-1" b="18639"/>
          <a:stretch/>
        </p:blipFill>
        <p:spPr>
          <a:xfrm>
            <a:off x="4504806" y="3681409"/>
            <a:ext cx="7644062" cy="3176595"/>
          </a:xfrm>
          <a:prstGeom prst="rect">
            <a:avLst/>
          </a:prstGeom>
        </p:spPr>
      </p:pic>
      <p:sp>
        <p:nvSpPr>
          <p:cNvPr id="113" name="Rectangle 11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115219"/>
            <a:ext cx="5395912" cy="2387600"/>
          </a:xfrm>
        </p:spPr>
        <p:txBody>
          <a:bodyPr>
            <a:normAutofit/>
          </a:bodyPr>
          <a:lstStyle/>
          <a:p>
            <a:pPr algn="l"/>
            <a:r>
              <a:rPr lang="en-US" sz="5000">
                <a:solidFill>
                  <a:schemeClr val="bg1"/>
                </a:solidFill>
                <a:cs typeface="Calibri Light"/>
              </a:rPr>
              <a:t>WELCOME</a:t>
            </a:r>
          </a:p>
        </p:txBody>
      </p:sp>
      <p:cxnSp>
        <p:nvCxnSpPr>
          <p:cNvPr id="115" name="Straight Connector 11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6945AD6-A341-5DD6-067A-3DE6BF4D7BD4}"/>
              </a:ext>
            </a:extLst>
          </p:cNvPr>
          <p:cNvSpPr txBox="1"/>
          <p:nvPr/>
        </p:nvSpPr>
        <p:spPr>
          <a:xfrm>
            <a:off x="971909" y="4609381"/>
            <a:ext cx="720017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rPr>
              <a:t>Train Ticket Reservation System</a:t>
            </a:r>
            <a:endParaRPr lang="en-US" sz="4000">
              <a:solidFill>
                <a:schemeClr val="bg1"/>
              </a:solidFill>
              <a:cs typeface="Calibri"/>
            </a:endParaRPr>
          </a:p>
        </p:txBody>
      </p:sp>
    </p:spTree>
    <p:extLst>
      <p:ext uri="{BB962C8B-B14F-4D97-AF65-F5344CB8AC3E}">
        <p14:creationId xmlns:p14="http://schemas.microsoft.com/office/powerpoint/2010/main" val="4186192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37102AF6-6BA3-B475-9083-2831A3553603}"/>
              </a:ext>
            </a:extLst>
          </p:cNvPr>
          <p:cNvPicPr>
            <a:picLocks noChangeAspect="1"/>
          </p:cNvPicPr>
          <p:nvPr/>
        </p:nvPicPr>
        <p:blipFill>
          <a:blip r:embed="rId2"/>
          <a:stretch>
            <a:fillRect/>
          </a:stretch>
        </p:blipFill>
        <p:spPr>
          <a:xfrm>
            <a:off x="152400" y="1971966"/>
            <a:ext cx="5661804" cy="4179277"/>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1B2FFC49-C6EF-47F9-5E93-8D3313B151B1}"/>
              </a:ext>
            </a:extLst>
          </p:cNvPr>
          <p:cNvPicPr>
            <a:picLocks noChangeAspect="1"/>
          </p:cNvPicPr>
          <p:nvPr/>
        </p:nvPicPr>
        <p:blipFill>
          <a:blip r:embed="rId3"/>
          <a:stretch>
            <a:fillRect/>
          </a:stretch>
        </p:blipFill>
        <p:spPr>
          <a:xfrm>
            <a:off x="6090249" y="1972273"/>
            <a:ext cx="6021238" cy="4034889"/>
          </a:xfrm>
          <a:prstGeom prst="rect">
            <a:avLst/>
          </a:prstGeom>
        </p:spPr>
      </p:pic>
      <p:sp>
        <p:nvSpPr>
          <p:cNvPr id="6" name="TextBox 5">
            <a:extLst>
              <a:ext uri="{FF2B5EF4-FFF2-40B4-BE49-F238E27FC236}">
                <a16:creationId xmlns:a16="http://schemas.microsoft.com/office/drawing/2014/main" id="{3E97E526-7D07-44DF-DE2E-EB77E1FD1C4D}"/>
              </a:ext>
            </a:extLst>
          </p:cNvPr>
          <p:cNvSpPr txBox="1"/>
          <p:nvPr/>
        </p:nvSpPr>
        <p:spPr>
          <a:xfrm>
            <a:off x="1360098" y="1000665"/>
            <a:ext cx="2858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Passenger List</a:t>
            </a:r>
            <a:endParaRPr lang="en-US" sz="2800" b="1">
              <a:cs typeface="Calibri"/>
            </a:endParaRPr>
          </a:p>
        </p:txBody>
      </p:sp>
      <p:sp>
        <p:nvSpPr>
          <p:cNvPr id="7" name="TextBox 6">
            <a:extLst>
              <a:ext uri="{FF2B5EF4-FFF2-40B4-BE49-F238E27FC236}">
                <a16:creationId xmlns:a16="http://schemas.microsoft.com/office/drawing/2014/main" id="{2DAD43A9-83AE-8E84-1090-9DA44FD71EEF}"/>
              </a:ext>
            </a:extLst>
          </p:cNvPr>
          <p:cNvSpPr txBox="1"/>
          <p:nvPr/>
        </p:nvSpPr>
        <p:spPr>
          <a:xfrm>
            <a:off x="7728369" y="99976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Payment  </a:t>
            </a:r>
            <a:endParaRPr lang="en-US" sz="2800" b="1">
              <a:cs typeface="Calibri"/>
            </a:endParaRPr>
          </a:p>
        </p:txBody>
      </p:sp>
    </p:spTree>
    <p:extLst>
      <p:ext uri="{BB962C8B-B14F-4D97-AF65-F5344CB8AC3E}">
        <p14:creationId xmlns:p14="http://schemas.microsoft.com/office/powerpoint/2010/main" val="427213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02302838-2C75-F95E-BC79-4A946CA93DF0}"/>
              </a:ext>
            </a:extLst>
          </p:cNvPr>
          <p:cNvPicPr>
            <a:picLocks noChangeAspect="1"/>
          </p:cNvPicPr>
          <p:nvPr/>
        </p:nvPicPr>
        <p:blipFill>
          <a:blip r:embed="rId2"/>
          <a:stretch>
            <a:fillRect/>
          </a:stretch>
        </p:blipFill>
        <p:spPr>
          <a:xfrm>
            <a:off x="66138" y="1194583"/>
            <a:ext cx="6107501" cy="5072681"/>
          </a:xfrm>
          <a:prstGeom prst="rect">
            <a:avLst/>
          </a:prstGeom>
        </p:spPr>
      </p:pic>
      <p:pic>
        <p:nvPicPr>
          <p:cNvPr id="5" name="Picture 5">
            <a:extLst>
              <a:ext uri="{FF2B5EF4-FFF2-40B4-BE49-F238E27FC236}">
                <a16:creationId xmlns:a16="http://schemas.microsoft.com/office/drawing/2014/main" id="{488D897C-0BE4-57BE-FD15-70837FF10880}"/>
              </a:ext>
            </a:extLst>
          </p:cNvPr>
          <p:cNvPicPr>
            <a:picLocks noChangeAspect="1"/>
          </p:cNvPicPr>
          <p:nvPr/>
        </p:nvPicPr>
        <p:blipFill>
          <a:blip r:embed="rId3"/>
          <a:stretch>
            <a:fillRect/>
          </a:stretch>
        </p:blipFill>
        <p:spPr>
          <a:xfrm>
            <a:off x="6305909" y="1104361"/>
            <a:ext cx="5748068" cy="5166861"/>
          </a:xfrm>
          <a:prstGeom prst="rect">
            <a:avLst/>
          </a:prstGeom>
        </p:spPr>
      </p:pic>
      <p:sp>
        <p:nvSpPr>
          <p:cNvPr id="6" name="TextBox 5">
            <a:extLst>
              <a:ext uri="{FF2B5EF4-FFF2-40B4-BE49-F238E27FC236}">
                <a16:creationId xmlns:a16="http://schemas.microsoft.com/office/drawing/2014/main" id="{2193AA92-5792-F707-323E-E0B71A1993EE}"/>
              </a:ext>
            </a:extLst>
          </p:cNvPr>
          <p:cNvSpPr txBox="1"/>
          <p:nvPr/>
        </p:nvSpPr>
        <p:spPr>
          <a:xfrm>
            <a:off x="2093344" y="42557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Print Page</a:t>
            </a:r>
            <a:endParaRPr lang="en-US" sz="2800" b="1">
              <a:cs typeface="Calibri"/>
            </a:endParaRPr>
          </a:p>
        </p:txBody>
      </p:sp>
      <p:sp>
        <p:nvSpPr>
          <p:cNvPr id="7" name="TextBox 6">
            <a:extLst>
              <a:ext uri="{FF2B5EF4-FFF2-40B4-BE49-F238E27FC236}">
                <a16:creationId xmlns:a16="http://schemas.microsoft.com/office/drawing/2014/main" id="{C47EB97A-B255-0A78-32AB-965ABD81CA65}"/>
              </a:ext>
            </a:extLst>
          </p:cNvPr>
          <p:cNvSpPr txBox="1"/>
          <p:nvPr/>
        </p:nvSpPr>
        <p:spPr>
          <a:xfrm>
            <a:off x="7900898" y="38153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Admin Page</a:t>
            </a:r>
            <a:endParaRPr lang="en-US" sz="2400" b="1">
              <a:cs typeface="Calibri"/>
            </a:endParaRPr>
          </a:p>
        </p:txBody>
      </p:sp>
    </p:spTree>
    <p:extLst>
      <p:ext uri="{BB962C8B-B14F-4D97-AF65-F5344CB8AC3E}">
        <p14:creationId xmlns:p14="http://schemas.microsoft.com/office/powerpoint/2010/main" val="47682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5503438A-8477-0524-6A74-691FB165ECB8}"/>
              </a:ext>
            </a:extLst>
          </p:cNvPr>
          <p:cNvPicPr>
            <a:picLocks noChangeAspect="1"/>
          </p:cNvPicPr>
          <p:nvPr/>
        </p:nvPicPr>
        <p:blipFill>
          <a:blip r:embed="rId2"/>
          <a:stretch>
            <a:fillRect/>
          </a:stretch>
        </p:blipFill>
        <p:spPr>
          <a:xfrm>
            <a:off x="526212" y="2453472"/>
            <a:ext cx="5532407" cy="3805734"/>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1E9FAAD5-31DD-474B-A6B1-15DFDE9BF8B0}"/>
              </a:ext>
            </a:extLst>
          </p:cNvPr>
          <p:cNvPicPr>
            <a:picLocks noChangeAspect="1"/>
          </p:cNvPicPr>
          <p:nvPr/>
        </p:nvPicPr>
        <p:blipFill>
          <a:blip r:embed="rId3"/>
          <a:stretch>
            <a:fillRect/>
          </a:stretch>
        </p:blipFill>
        <p:spPr>
          <a:xfrm>
            <a:off x="6377797" y="2458101"/>
            <a:ext cx="5446141" cy="3710211"/>
          </a:xfrm>
          <a:prstGeom prst="rect">
            <a:avLst/>
          </a:prstGeom>
        </p:spPr>
      </p:pic>
      <p:sp>
        <p:nvSpPr>
          <p:cNvPr id="6" name="TextBox 5">
            <a:extLst>
              <a:ext uri="{FF2B5EF4-FFF2-40B4-BE49-F238E27FC236}">
                <a16:creationId xmlns:a16="http://schemas.microsoft.com/office/drawing/2014/main" id="{A3B623E1-DD07-D8F2-CAF6-DC96E9695E1A}"/>
              </a:ext>
            </a:extLst>
          </p:cNvPr>
          <p:cNvSpPr txBox="1"/>
          <p:nvPr/>
        </p:nvSpPr>
        <p:spPr>
          <a:xfrm>
            <a:off x="2150853" y="153262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Add Train</a:t>
            </a:r>
            <a:endParaRPr lang="en-US" sz="2800" b="1">
              <a:cs typeface="Calibri"/>
            </a:endParaRPr>
          </a:p>
        </p:txBody>
      </p:sp>
      <p:sp>
        <p:nvSpPr>
          <p:cNvPr id="7" name="TextBox 6">
            <a:extLst>
              <a:ext uri="{FF2B5EF4-FFF2-40B4-BE49-F238E27FC236}">
                <a16:creationId xmlns:a16="http://schemas.microsoft.com/office/drawing/2014/main" id="{28280965-A98B-9553-F561-83A20250A526}"/>
              </a:ext>
            </a:extLst>
          </p:cNvPr>
          <p:cNvSpPr txBox="1"/>
          <p:nvPr/>
        </p:nvSpPr>
        <p:spPr>
          <a:xfrm>
            <a:off x="7455200" y="143108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Update Train</a:t>
            </a:r>
            <a:endParaRPr lang="en-US" sz="2800" b="1">
              <a:cs typeface="Calibri"/>
            </a:endParaRPr>
          </a:p>
        </p:txBody>
      </p:sp>
    </p:spTree>
    <p:extLst>
      <p:ext uri="{BB962C8B-B14F-4D97-AF65-F5344CB8AC3E}">
        <p14:creationId xmlns:p14="http://schemas.microsoft.com/office/powerpoint/2010/main" val="304937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4F95EAF7-EB58-E8B0-554F-62D8290D625B}"/>
              </a:ext>
            </a:extLst>
          </p:cNvPr>
          <p:cNvPicPr>
            <a:picLocks noChangeAspect="1"/>
          </p:cNvPicPr>
          <p:nvPr/>
        </p:nvPicPr>
        <p:blipFill>
          <a:blip r:embed="rId2"/>
          <a:stretch>
            <a:fillRect/>
          </a:stretch>
        </p:blipFill>
        <p:spPr>
          <a:xfrm>
            <a:off x="643467" y="1159824"/>
            <a:ext cx="10905066" cy="4940917"/>
          </a:xfrm>
          <a:prstGeom prst="rect">
            <a:avLst/>
          </a:prstGeom>
        </p:spPr>
      </p:pic>
      <p:sp>
        <p:nvSpPr>
          <p:cNvPr id="5" name="TextBox 4">
            <a:extLst>
              <a:ext uri="{FF2B5EF4-FFF2-40B4-BE49-F238E27FC236}">
                <a16:creationId xmlns:a16="http://schemas.microsoft.com/office/drawing/2014/main" id="{457D0DCC-7BFA-5289-DE2A-97470B231DB0}"/>
              </a:ext>
            </a:extLst>
          </p:cNvPr>
          <p:cNvSpPr txBox="1"/>
          <p:nvPr/>
        </p:nvSpPr>
        <p:spPr>
          <a:xfrm>
            <a:off x="4408098" y="56934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Delete Train</a:t>
            </a:r>
            <a:endParaRPr lang="en-US" sz="2800" b="1">
              <a:cs typeface="Calibri"/>
            </a:endParaRPr>
          </a:p>
        </p:txBody>
      </p:sp>
    </p:spTree>
    <p:extLst>
      <p:ext uri="{BB962C8B-B14F-4D97-AF65-F5344CB8AC3E}">
        <p14:creationId xmlns:p14="http://schemas.microsoft.com/office/powerpoint/2010/main" val="378339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8C069195-21FA-876A-6640-5E6C5B5E66F8}"/>
              </a:ext>
            </a:extLst>
          </p:cNvPr>
          <p:cNvPicPr>
            <a:picLocks noChangeAspect="1"/>
          </p:cNvPicPr>
          <p:nvPr/>
        </p:nvPicPr>
        <p:blipFill rotWithShape="1">
          <a:blip r:embed="rId2">
            <a:duotone>
              <a:prstClr val="black"/>
              <a:schemeClr val="tx2">
                <a:tint val="45000"/>
                <a:satMod val="400000"/>
              </a:schemeClr>
            </a:duotone>
          </a:blip>
          <a:srcRect/>
          <a:stretch/>
        </p:blipFill>
        <p:spPr>
          <a:xfrm>
            <a:off x="20" y="10"/>
            <a:ext cx="12191980" cy="6857990"/>
          </a:xfrm>
          <a:prstGeom prst="rect">
            <a:avLst/>
          </a:prstGeom>
        </p:spPr>
      </p:pic>
      <p:sp>
        <p:nvSpPr>
          <p:cNvPr id="141" name="Rectangle 13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p:cNvSpPr>
            <a:spLocks noGrp="1"/>
          </p:cNvSpPr>
          <p:nvPr>
            <p:ph type="ctrTitle"/>
          </p:nvPr>
        </p:nvSpPr>
        <p:spPr>
          <a:xfrm>
            <a:off x="5718663" y="696436"/>
            <a:ext cx="4800184" cy="1555631"/>
          </a:xfrm>
        </p:spPr>
        <p:txBody>
          <a:bodyPr vert="horz" lIns="91440" tIns="45720" rIns="91440" bIns="45720" rtlCol="0" anchor="ctr">
            <a:normAutofit/>
          </a:bodyPr>
          <a:lstStyle/>
          <a:p>
            <a:pPr algn="l"/>
            <a:r>
              <a:rPr lang="en-US" sz="4800" b="1">
                <a:solidFill>
                  <a:schemeClr val="tx1">
                    <a:lumMod val="85000"/>
                    <a:lumOff val="15000"/>
                  </a:schemeClr>
                </a:solidFill>
              </a:rPr>
              <a:t>Conclusion</a:t>
            </a:r>
          </a:p>
        </p:txBody>
      </p:sp>
      <p:sp>
        <p:nvSpPr>
          <p:cNvPr id="142" name="TextBox 5">
            <a:extLst>
              <a:ext uri="{FF2B5EF4-FFF2-40B4-BE49-F238E27FC236}">
                <a16:creationId xmlns:a16="http://schemas.microsoft.com/office/drawing/2014/main" id="{5ECAF4D5-B071-3E90-C1BB-25146C8D5C5E}"/>
              </a:ext>
            </a:extLst>
          </p:cNvPr>
          <p:cNvSpPr txBox="1"/>
          <p:nvPr/>
        </p:nvSpPr>
        <p:spPr>
          <a:xfrm>
            <a:off x="3648323" y="2324100"/>
            <a:ext cx="7186825" cy="38750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57200" indent="-228600">
              <a:lnSpc>
                <a:spcPct val="90000"/>
              </a:lnSpc>
              <a:spcAft>
                <a:spcPts val="600"/>
              </a:spcAft>
              <a:buFont typeface="Arial" panose="020B0604020202020204" pitchFamily="34" charset="0"/>
              <a:buChar char="•"/>
            </a:pPr>
            <a:r>
              <a:rPr lang="en-US" sz="2400"/>
              <a:t>We finally conclude that Train reservation system mainly includes of Two modules namely Admin and user.</a:t>
            </a:r>
          </a:p>
          <a:p>
            <a:pPr indent="-228600">
              <a:lnSpc>
                <a:spcPct val="90000"/>
              </a:lnSpc>
              <a:spcAft>
                <a:spcPts val="600"/>
              </a:spcAft>
              <a:buFont typeface="Arial" panose="020B0604020202020204" pitchFamily="34" charset="0"/>
              <a:buChar char="•"/>
            </a:pPr>
            <a:endParaRPr lang="en-US" sz="2400"/>
          </a:p>
          <a:p>
            <a:pPr marL="457200" indent="-228600">
              <a:lnSpc>
                <a:spcPct val="90000"/>
              </a:lnSpc>
              <a:spcAft>
                <a:spcPts val="600"/>
              </a:spcAft>
              <a:buFont typeface="Arial" panose="020B0604020202020204" pitchFamily="34" charset="0"/>
              <a:buChar char="•"/>
            </a:pPr>
            <a:r>
              <a:rPr lang="en-US" sz="2400"/>
              <a:t> Admin can add, update and delete the details of list of trains available, where as user can register and login to the website by using the credentials and view the trains available and book the ticket</a:t>
            </a:r>
            <a:endParaRPr lang="en-US" sz="2400">
              <a:cs typeface="Calibri"/>
            </a:endParaRPr>
          </a:p>
          <a:p>
            <a:pPr marL="57150">
              <a:lnSpc>
                <a:spcPct val="90000"/>
              </a:lnSpc>
              <a:spcAft>
                <a:spcPts val="600"/>
              </a:spcAft>
            </a:pPr>
            <a:br>
              <a:rPr lang="en-US" sz="2400"/>
            </a:br>
            <a:endParaRPr lang="en-US" sz="2400">
              <a:cs typeface="Calibri" panose="020F0502020204030204"/>
            </a:endParaRPr>
          </a:p>
          <a:p>
            <a:pPr marL="457200" indent="-228600">
              <a:lnSpc>
                <a:spcPct val="90000"/>
              </a:lnSpc>
              <a:spcAft>
                <a:spcPts val="600"/>
              </a:spcAft>
              <a:buFont typeface="Arial" panose="020B0604020202020204" pitchFamily="34" charset="0"/>
              <a:buChar char="•"/>
            </a:pPr>
            <a:endParaRPr lang="en-US" sz="2400"/>
          </a:p>
        </p:txBody>
      </p:sp>
      <p:sp>
        <p:nvSpPr>
          <p:cNvPr id="143" name="Rectangle 13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212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ommuter, fast, high speed, indoors, light, locomotive ...">
            <a:extLst>
              <a:ext uri="{FF2B5EF4-FFF2-40B4-BE49-F238E27FC236}">
                <a16:creationId xmlns:a16="http://schemas.microsoft.com/office/drawing/2014/main" id="{7763923D-C774-C600-2C3B-D23BC03A900C}"/>
              </a:ext>
            </a:extLst>
          </p:cNvPr>
          <p:cNvPicPr>
            <a:picLocks noChangeAspect="1"/>
          </p:cNvPicPr>
          <p:nvPr/>
        </p:nvPicPr>
        <p:blipFill rotWithShape="1">
          <a:blip r:embed="rId2">
            <a:alphaModFix amt="50000"/>
          </a:blip>
          <a:srcRect t="8097" b="7634"/>
          <a:stretch/>
        </p:blipFill>
        <p:spPr>
          <a:xfrm>
            <a:off x="20" y="10"/>
            <a:ext cx="12188930" cy="6857990"/>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b="1">
                <a:solidFill>
                  <a:srgbClr val="FFFFFF"/>
                </a:solidFill>
                <a:cs typeface="Calibri Light"/>
              </a:rPr>
              <a:t>Demo</a:t>
            </a:r>
            <a:endParaRPr lang="en-US">
              <a:solidFill>
                <a:srgbClr val="FFFFFF"/>
              </a:solidFill>
            </a:endParaRPr>
          </a:p>
        </p:txBody>
      </p:sp>
    </p:spTree>
    <p:extLst>
      <p:ext uri="{BB962C8B-B14F-4D97-AF65-F5344CB8AC3E}">
        <p14:creationId xmlns:p14="http://schemas.microsoft.com/office/powerpoint/2010/main" val="7664745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ommuter, fast, high speed, indoors, light, locomotive ...">
            <a:extLst>
              <a:ext uri="{FF2B5EF4-FFF2-40B4-BE49-F238E27FC236}">
                <a16:creationId xmlns:a16="http://schemas.microsoft.com/office/drawing/2014/main" id="{7763923D-C774-C600-2C3B-D23BC03A900C}"/>
              </a:ext>
            </a:extLst>
          </p:cNvPr>
          <p:cNvPicPr>
            <a:picLocks noChangeAspect="1"/>
          </p:cNvPicPr>
          <p:nvPr/>
        </p:nvPicPr>
        <p:blipFill rotWithShape="1">
          <a:blip r:embed="rId2">
            <a:alphaModFix amt="45000"/>
          </a:blip>
          <a:srcRect t="8097" b="7634"/>
          <a:stretch/>
        </p:blipFill>
        <p:spPr>
          <a:xfrm>
            <a:off x="20" y="10"/>
            <a:ext cx="12188930" cy="6857990"/>
          </a:xfrm>
          <a:prstGeom prst="rect">
            <a:avLst/>
          </a:prstGeom>
        </p:spPr>
      </p:pic>
      <p:sp>
        <p:nvSpPr>
          <p:cNvPr id="140" name="Rectangle 13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p:cNvSpPr>
            <a:spLocks noGrp="1"/>
          </p:cNvSpPr>
          <p:nvPr>
            <p:ph type="ctrTitle"/>
          </p:nvPr>
        </p:nvSpPr>
        <p:spPr>
          <a:xfrm>
            <a:off x="1769532" y="1695576"/>
            <a:ext cx="8652938" cy="2857191"/>
          </a:xfrm>
        </p:spPr>
        <p:txBody>
          <a:bodyPr anchor="ctr">
            <a:normAutofit/>
          </a:bodyPr>
          <a:lstStyle/>
          <a:p>
            <a:r>
              <a:rPr lang="en-US" sz="8000" b="1">
                <a:cs typeface="Calibri Light"/>
              </a:rPr>
              <a:t>THANK YOU</a:t>
            </a:r>
            <a:endParaRPr lang="en-US" sz="8000"/>
          </a:p>
        </p:txBody>
      </p:sp>
      <p:sp>
        <p:nvSpPr>
          <p:cNvPr id="138" name="Rectangle 13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2979669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ommuter, fast, high speed, indoors, light, locomotive ...">
            <a:extLst>
              <a:ext uri="{FF2B5EF4-FFF2-40B4-BE49-F238E27FC236}">
                <a16:creationId xmlns:a16="http://schemas.microsoft.com/office/drawing/2014/main" id="{7763923D-C774-C600-2C3B-D23BC03A900C}"/>
              </a:ext>
            </a:extLst>
          </p:cNvPr>
          <p:cNvPicPr>
            <a:picLocks noChangeAspect="1"/>
          </p:cNvPicPr>
          <p:nvPr/>
        </p:nvPicPr>
        <p:blipFill rotWithShape="1">
          <a:blip r:embed="rId2"/>
          <a:srcRect l="16518" r="9197" b="-1"/>
          <a:stretch/>
        </p:blipFill>
        <p:spPr>
          <a:xfrm>
            <a:off x="6026458" y="10"/>
            <a:ext cx="6165542" cy="6857990"/>
          </a:xfrm>
          <a:prstGeom prst="rect">
            <a:avLst/>
          </a:prstGeom>
        </p:spPr>
      </p:pic>
      <p:sp useBgFill="1">
        <p:nvSpPr>
          <p:cNvPr id="119" name="Freeform: Shape 118">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a:p>
        </p:txBody>
      </p:sp>
      <p:sp>
        <p:nvSpPr>
          <p:cNvPr id="2" name="Title 1"/>
          <p:cNvSpPr>
            <a:spLocks noGrp="1"/>
          </p:cNvSpPr>
          <p:nvPr>
            <p:ph type="ctrTitle"/>
          </p:nvPr>
        </p:nvSpPr>
        <p:spPr>
          <a:xfrm>
            <a:off x="765051" y="662400"/>
            <a:ext cx="3409200" cy="859529"/>
          </a:xfrm>
        </p:spPr>
        <p:txBody>
          <a:bodyPr vert="horz" lIns="91440" tIns="45720" rIns="91440" bIns="45720" rtlCol="0" anchor="t">
            <a:noAutofit/>
          </a:bodyPr>
          <a:lstStyle/>
          <a:p>
            <a:pPr algn="l"/>
            <a:r>
              <a:rPr lang="en-US" b="1">
                <a:ea typeface="+mj-lt"/>
                <a:cs typeface="+mj-lt"/>
              </a:rPr>
              <a:t>Contents</a:t>
            </a:r>
            <a:br>
              <a:rPr lang="en-US"/>
            </a:br>
            <a:endParaRPr lang="en-US" sz="3400">
              <a:cs typeface="Calibri Light"/>
            </a:endParaRPr>
          </a:p>
          <a:p>
            <a:pPr algn="l"/>
            <a:endParaRPr lang="en-US" sz="4900" b="1">
              <a:cs typeface="Calibri Light"/>
            </a:endParaRPr>
          </a:p>
        </p:txBody>
      </p:sp>
      <p:sp>
        <p:nvSpPr>
          <p:cNvPr id="3" name="Subtitle 2"/>
          <p:cNvSpPr>
            <a:spLocks noGrp="1"/>
          </p:cNvSpPr>
          <p:nvPr>
            <p:ph type="subTitle" idx="1"/>
          </p:nvPr>
        </p:nvSpPr>
        <p:spPr>
          <a:xfrm>
            <a:off x="1498298" y="2286000"/>
            <a:ext cx="5680820" cy="3844800"/>
          </a:xfrm>
        </p:spPr>
        <p:txBody>
          <a:bodyPr vert="horz" lIns="91440" tIns="45720" rIns="91440" bIns="45720" rtlCol="0" anchor="t">
            <a:noAutofit/>
          </a:bodyPr>
          <a:lstStyle/>
          <a:p>
            <a:pPr marL="114300" algn="l"/>
            <a:r>
              <a:rPr lang="en-US" sz="3200" b="1">
                <a:solidFill>
                  <a:schemeClr val="tx1">
                    <a:alpha val="60000"/>
                  </a:schemeClr>
                </a:solidFill>
              </a:rPr>
              <a:t>Team Details </a:t>
            </a:r>
            <a:endParaRPr lang="en-US" sz="3200" b="1">
              <a:solidFill>
                <a:schemeClr val="tx1">
                  <a:alpha val="60000"/>
                </a:schemeClr>
              </a:solidFill>
              <a:cs typeface="Calibri"/>
            </a:endParaRPr>
          </a:p>
          <a:p>
            <a:pPr marL="114300" algn="l"/>
            <a:r>
              <a:rPr lang="en-US" sz="3200" b="1">
                <a:solidFill>
                  <a:schemeClr val="tx1">
                    <a:alpha val="60000"/>
                  </a:schemeClr>
                </a:solidFill>
              </a:rPr>
              <a:t>Business Requirements</a:t>
            </a:r>
            <a:endParaRPr lang="en-US" sz="3200" b="1">
              <a:solidFill>
                <a:schemeClr val="tx1">
                  <a:alpha val="60000"/>
                </a:schemeClr>
              </a:solidFill>
              <a:cs typeface="Calibri"/>
            </a:endParaRPr>
          </a:p>
          <a:p>
            <a:pPr marL="114300" algn="l"/>
            <a:r>
              <a:rPr lang="en-US" sz="3200" b="1">
                <a:solidFill>
                  <a:schemeClr val="tx1">
                    <a:alpha val="60000"/>
                  </a:schemeClr>
                </a:solidFill>
              </a:rPr>
              <a:t>Graphical Representation</a:t>
            </a:r>
            <a:endParaRPr lang="en-US" sz="3200" b="1">
              <a:solidFill>
                <a:schemeClr val="tx1">
                  <a:alpha val="60000"/>
                </a:schemeClr>
              </a:solidFill>
              <a:cs typeface="Calibri"/>
            </a:endParaRPr>
          </a:p>
          <a:p>
            <a:pPr marL="114300" algn="l"/>
            <a:r>
              <a:rPr lang="en-US" sz="3200" b="1">
                <a:solidFill>
                  <a:schemeClr val="tx1">
                    <a:alpha val="60000"/>
                  </a:schemeClr>
                </a:solidFill>
              </a:rPr>
              <a:t>Tools and Technologies</a:t>
            </a:r>
            <a:endParaRPr lang="en-US" sz="3200" b="1">
              <a:solidFill>
                <a:schemeClr val="tx1">
                  <a:alpha val="60000"/>
                </a:schemeClr>
              </a:solidFill>
              <a:cs typeface="Calibri"/>
            </a:endParaRPr>
          </a:p>
          <a:p>
            <a:pPr marL="114300" algn="l"/>
            <a:r>
              <a:rPr lang="en-US" sz="3200" b="1">
                <a:solidFill>
                  <a:schemeClr val="tx1">
                    <a:alpha val="60000"/>
                  </a:schemeClr>
                </a:solidFill>
              </a:rPr>
              <a:t>Screenshots</a:t>
            </a:r>
            <a:endParaRPr lang="en-US" sz="3200" b="1">
              <a:solidFill>
                <a:schemeClr val="tx1">
                  <a:alpha val="60000"/>
                </a:schemeClr>
              </a:solidFill>
              <a:cs typeface="Calibri"/>
            </a:endParaRPr>
          </a:p>
          <a:p>
            <a:pPr marL="114300" algn="l"/>
            <a:r>
              <a:rPr lang="en-US" sz="3200" b="1">
                <a:solidFill>
                  <a:schemeClr val="tx1">
                    <a:alpha val="60000"/>
                  </a:schemeClr>
                </a:solidFill>
              </a:rPr>
              <a:t>Conclusion</a:t>
            </a:r>
            <a:endParaRPr lang="en-US" sz="3200" b="1">
              <a:solidFill>
                <a:schemeClr val="tx1">
                  <a:alpha val="60000"/>
                </a:schemeClr>
              </a:solidFill>
              <a:cs typeface="Calibri"/>
            </a:endParaRPr>
          </a:p>
        </p:txBody>
      </p:sp>
      <p:pic>
        <p:nvPicPr>
          <p:cNvPr id="5" name="Picture 5">
            <a:extLst>
              <a:ext uri="{FF2B5EF4-FFF2-40B4-BE49-F238E27FC236}">
                <a16:creationId xmlns:a16="http://schemas.microsoft.com/office/drawing/2014/main" id="{6E4374A7-869F-A13E-5E0C-C43C106F48DF}"/>
              </a:ext>
            </a:extLst>
          </p:cNvPr>
          <p:cNvPicPr>
            <a:picLocks noChangeAspect="1"/>
          </p:cNvPicPr>
          <p:nvPr/>
        </p:nvPicPr>
        <p:blipFill>
          <a:blip r:embed="rId3"/>
          <a:stretch>
            <a:fillRect/>
          </a:stretch>
        </p:blipFill>
        <p:spPr>
          <a:xfrm>
            <a:off x="902449" y="2289864"/>
            <a:ext cx="466725" cy="466725"/>
          </a:xfrm>
          <a:prstGeom prst="rect">
            <a:avLst/>
          </a:prstGeom>
        </p:spPr>
      </p:pic>
      <p:pic>
        <p:nvPicPr>
          <p:cNvPr id="6" name="Picture 6">
            <a:extLst>
              <a:ext uri="{FF2B5EF4-FFF2-40B4-BE49-F238E27FC236}">
                <a16:creationId xmlns:a16="http://schemas.microsoft.com/office/drawing/2014/main" id="{C53E5BA2-1A60-B4DF-A9C8-DD7501240520}"/>
              </a:ext>
            </a:extLst>
          </p:cNvPr>
          <p:cNvPicPr>
            <a:picLocks noChangeAspect="1"/>
          </p:cNvPicPr>
          <p:nvPr/>
        </p:nvPicPr>
        <p:blipFill>
          <a:blip r:embed="rId4"/>
          <a:stretch>
            <a:fillRect/>
          </a:stretch>
        </p:blipFill>
        <p:spPr>
          <a:xfrm>
            <a:off x="959959" y="2807449"/>
            <a:ext cx="466725" cy="466725"/>
          </a:xfrm>
          <a:prstGeom prst="rect">
            <a:avLst/>
          </a:prstGeom>
        </p:spPr>
      </p:pic>
      <p:pic>
        <p:nvPicPr>
          <p:cNvPr id="7" name="Picture 7">
            <a:extLst>
              <a:ext uri="{FF2B5EF4-FFF2-40B4-BE49-F238E27FC236}">
                <a16:creationId xmlns:a16="http://schemas.microsoft.com/office/drawing/2014/main" id="{E9E78A00-7195-BF02-48E3-C5864984E70F}"/>
              </a:ext>
            </a:extLst>
          </p:cNvPr>
          <p:cNvPicPr>
            <a:picLocks noChangeAspect="1"/>
          </p:cNvPicPr>
          <p:nvPr/>
        </p:nvPicPr>
        <p:blipFill>
          <a:blip r:embed="rId5"/>
          <a:stretch>
            <a:fillRect/>
          </a:stretch>
        </p:blipFill>
        <p:spPr>
          <a:xfrm>
            <a:off x="1003091" y="3411298"/>
            <a:ext cx="466725" cy="466725"/>
          </a:xfrm>
          <a:prstGeom prst="rect">
            <a:avLst/>
          </a:prstGeom>
        </p:spPr>
      </p:pic>
      <p:pic>
        <p:nvPicPr>
          <p:cNvPr id="8" name="Picture 8">
            <a:extLst>
              <a:ext uri="{FF2B5EF4-FFF2-40B4-BE49-F238E27FC236}">
                <a16:creationId xmlns:a16="http://schemas.microsoft.com/office/drawing/2014/main" id="{FA9E817E-C9C8-4902-EF9A-4C9B1E953C63}"/>
              </a:ext>
            </a:extLst>
          </p:cNvPr>
          <p:cNvPicPr>
            <a:picLocks noChangeAspect="1"/>
          </p:cNvPicPr>
          <p:nvPr/>
        </p:nvPicPr>
        <p:blipFill>
          <a:blip r:embed="rId6"/>
          <a:stretch>
            <a:fillRect/>
          </a:stretch>
        </p:blipFill>
        <p:spPr>
          <a:xfrm>
            <a:off x="902449" y="3972015"/>
            <a:ext cx="466725" cy="466725"/>
          </a:xfrm>
          <a:prstGeom prst="rect">
            <a:avLst/>
          </a:prstGeom>
        </p:spPr>
      </p:pic>
      <p:pic>
        <p:nvPicPr>
          <p:cNvPr id="9" name="Picture 9">
            <a:extLst>
              <a:ext uri="{FF2B5EF4-FFF2-40B4-BE49-F238E27FC236}">
                <a16:creationId xmlns:a16="http://schemas.microsoft.com/office/drawing/2014/main" id="{DF2A195A-EC1E-C2B9-E020-20C87C27EFD6}"/>
              </a:ext>
            </a:extLst>
          </p:cNvPr>
          <p:cNvPicPr>
            <a:picLocks noChangeAspect="1"/>
          </p:cNvPicPr>
          <p:nvPr/>
        </p:nvPicPr>
        <p:blipFill>
          <a:blip r:embed="rId7"/>
          <a:stretch>
            <a:fillRect/>
          </a:stretch>
        </p:blipFill>
        <p:spPr>
          <a:xfrm>
            <a:off x="959959" y="4518356"/>
            <a:ext cx="466725" cy="466725"/>
          </a:xfrm>
          <a:prstGeom prst="rect">
            <a:avLst/>
          </a:prstGeom>
        </p:spPr>
      </p:pic>
      <p:pic>
        <p:nvPicPr>
          <p:cNvPr id="10" name="Picture 10" descr="A picture containing text&#10;&#10;Description automatically generated">
            <a:extLst>
              <a:ext uri="{FF2B5EF4-FFF2-40B4-BE49-F238E27FC236}">
                <a16:creationId xmlns:a16="http://schemas.microsoft.com/office/drawing/2014/main" id="{8E8F6DD0-2B69-428E-20A2-5F33477C89E2}"/>
              </a:ext>
            </a:extLst>
          </p:cNvPr>
          <p:cNvPicPr>
            <a:picLocks noChangeAspect="1"/>
          </p:cNvPicPr>
          <p:nvPr/>
        </p:nvPicPr>
        <p:blipFill>
          <a:blip r:embed="rId8"/>
          <a:stretch>
            <a:fillRect/>
          </a:stretch>
        </p:blipFill>
        <p:spPr>
          <a:xfrm>
            <a:off x="855453" y="5046453"/>
            <a:ext cx="762000" cy="762000"/>
          </a:xfrm>
          <a:prstGeom prst="rect">
            <a:avLst/>
          </a:prstGeom>
        </p:spPr>
      </p:pic>
    </p:spTree>
    <p:extLst>
      <p:ext uri="{BB962C8B-B14F-4D97-AF65-F5344CB8AC3E}">
        <p14:creationId xmlns:p14="http://schemas.microsoft.com/office/powerpoint/2010/main" val="86878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B65E49-5337-40E3-9DBD-146D14EA0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
            <a:ext cx="12192000" cy="452261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859509F-94DC-4952-A3B5-1EFAA2F52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68276" y="5"/>
            <a:ext cx="4023722" cy="4522603"/>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B1AF2CB-1EFE-4962-A8DC-2D3CE4736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200" y="-5"/>
            <a:ext cx="11743606" cy="4513113"/>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232531E-9E20-48D1-A119-C05304D9E8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 y="-9506"/>
            <a:ext cx="12200801" cy="4532114"/>
          </a:xfrm>
          <a:prstGeom prst="rect">
            <a:avLst/>
          </a:prstGeom>
          <a:gradFill>
            <a:gsLst>
              <a:gs pos="0">
                <a:srgbClr val="000000">
                  <a:alpha val="51000"/>
                </a:srgbClr>
              </a:gs>
              <a:gs pos="74000">
                <a:schemeClr val="accent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7AA014B-79A8-4BEC-893F-423182880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679585"/>
          </a:xfrm>
          <a:prstGeom prst="rect">
            <a:avLst/>
          </a:prstGeom>
          <a:gradFill>
            <a:gsLst>
              <a:gs pos="20000">
                <a:schemeClr val="accent1">
                  <a:alpha val="9000"/>
                </a:schemeClr>
              </a:gs>
              <a:gs pos="100000">
                <a:srgbClr val="000000">
                  <a:alpha val="67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7F2E767-5B53-63D1-70D9-AAFBB2F33481}"/>
              </a:ext>
            </a:extLst>
          </p:cNvPr>
          <p:cNvSpPr txBox="1"/>
          <p:nvPr/>
        </p:nvSpPr>
        <p:spPr>
          <a:xfrm>
            <a:off x="4189560" y="763552"/>
            <a:ext cx="6885407" cy="74877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nSpc>
                <a:spcPct val="90000"/>
              </a:lnSpc>
              <a:spcBef>
                <a:spcPct val="0"/>
              </a:spcBef>
              <a:spcAft>
                <a:spcPts val="600"/>
              </a:spcAft>
            </a:pPr>
            <a:r>
              <a:rPr lang="en-US" sz="4800" kern="1200">
                <a:solidFill>
                  <a:srgbClr val="FFFFFF"/>
                </a:solidFill>
                <a:latin typeface="+mj-lt"/>
                <a:ea typeface="+mj-ea"/>
                <a:cs typeface="+mj-cs"/>
              </a:rPr>
              <a:t>TEAM DETAILS </a:t>
            </a:r>
          </a:p>
        </p:txBody>
      </p:sp>
      <p:pic>
        <p:nvPicPr>
          <p:cNvPr id="9" name="Picture 8">
            <a:extLst>
              <a:ext uri="{FF2B5EF4-FFF2-40B4-BE49-F238E27FC236}">
                <a16:creationId xmlns:a16="http://schemas.microsoft.com/office/drawing/2014/main" id="{8B02AF0A-54BD-5835-CFCF-EC5F3098C9B4}"/>
              </a:ext>
            </a:extLst>
          </p:cNvPr>
          <p:cNvPicPr>
            <a:picLocks noChangeAspect="1"/>
          </p:cNvPicPr>
          <p:nvPr/>
        </p:nvPicPr>
        <p:blipFill rotWithShape="1">
          <a:blip r:embed="rId2"/>
          <a:srcRect t="2313" r="-2" b="20436"/>
          <a:stretch/>
        </p:blipFill>
        <p:spPr>
          <a:xfrm>
            <a:off x="3500512" y="1796828"/>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5" name="Picture 10">
            <a:extLst>
              <a:ext uri="{FF2B5EF4-FFF2-40B4-BE49-F238E27FC236}">
                <a16:creationId xmlns:a16="http://schemas.microsoft.com/office/drawing/2014/main" id="{E97E5FF1-66D7-68E8-2458-F8D4F04B8F9C}"/>
              </a:ext>
            </a:extLst>
          </p:cNvPr>
          <p:cNvPicPr>
            <a:picLocks noChangeAspect="1"/>
          </p:cNvPicPr>
          <p:nvPr/>
        </p:nvPicPr>
        <p:blipFill rotWithShape="1">
          <a:blip r:embed="rId3"/>
          <a:srcRect t="4875" r="4" b="25878"/>
          <a:stretch/>
        </p:blipFill>
        <p:spPr>
          <a:xfrm>
            <a:off x="676208" y="1710564"/>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11" name="Picture 11">
            <a:extLst>
              <a:ext uri="{FF2B5EF4-FFF2-40B4-BE49-F238E27FC236}">
                <a16:creationId xmlns:a16="http://schemas.microsoft.com/office/drawing/2014/main" id="{3F1190CB-DB4A-5F0C-B21D-BE7C3E8F13A4}"/>
              </a:ext>
            </a:extLst>
          </p:cNvPr>
          <p:cNvPicPr>
            <a:picLocks noChangeAspect="1"/>
          </p:cNvPicPr>
          <p:nvPr/>
        </p:nvPicPr>
        <p:blipFill rotWithShape="1">
          <a:blip r:embed="rId4"/>
          <a:srcRect r="1297" b="-2"/>
          <a:stretch/>
        </p:blipFill>
        <p:spPr>
          <a:xfrm>
            <a:off x="6582355" y="1796829"/>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7" name="Picture 9" descr="A picture containing text, person, wall, indoor&#10;&#10;Description automatically generated">
            <a:extLst>
              <a:ext uri="{FF2B5EF4-FFF2-40B4-BE49-F238E27FC236}">
                <a16:creationId xmlns:a16="http://schemas.microsoft.com/office/drawing/2014/main" id="{FDD0E147-3EC7-F112-B01F-DB5EA1F11672}"/>
              </a:ext>
            </a:extLst>
          </p:cNvPr>
          <p:cNvPicPr>
            <a:picLocks noChangeAspect="1"/>
          </p:cNvPicPr>
          <p:nvPr/>
        </p:nvPicPr>
        <p:blipFill rotWithShape="1">
          <a:blip r:embed="rId5"/>
          <a:srcRect t="1375" r="-6" b="17370"/>
          <a:stretch/>
        </p:blipFill>
        <p:spPr>
          <a:xfrm>
            <a:off x="9511944" y="1653055"/>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sp>
        <p:nvSpPr>
          <p:cNvPr id="22" name="Rectangle 21">
            <a:extLst>
              <a:ext uri="{FF2B5EF4-FFF2-40B4-BE49-F238E27FC236}">
                <a16:creationId xmlns:a16="http://schemas.microsoft.com/office/drawing/2014/main" id="{32504450-277C-81D9-C91B-FEE58812652A}"/>
              </a:ext>
            </a:extLst>
          </p:cNvPr>
          <p:cNvSpPr/>
          <p:nvPr/>
        </p:nvSpPr>
        <p:spPr>
          <a:xfrm>
            <a:off x="3942273" y="4538932"/>
            <a:ext cx="1840300" cy="222848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tx1"/>
                </a:solidFill>
                <a:ea typeface="+mn-lt"/>
                <a:cs typeface="+mn-lt"/>
              </a:rPr>
              <a:t>       </a:t>
            </a:r>
            <a:endParaRPr lang="en-US">
              <a:solidFill>
                <a:schemeClr val="tx1"/>
              </a:solidFill>
            </a:endParaRPr>
          </a:p>
          <a:p>
            <a:r>
              <a:rPr lang="en-US" sz="2000" b="1">
                <a:solidFill>
                  <a:schemeClr val="tx1"/>
                </a:solidFill>
                <a:ea typeface="+mn-lt"/>
                <a:cs typeface="+mn-lt"/>
              </a:rPr>
              <a:t>       Venu </a:t>
            </a:r>
            <a:endParaRPr lang="en-US">
              <a:solidFill>
                <a:schemeClr val="tx1"/>
              </a:solidFill>
            </a:endParaRPr>
          </a:p>
          <a:p>
            <a:r>
              <a:rPr lang="en-US" sz="2000" b="1" err="1">
                <a:solidFill>
                  <a:schemeClr val="tx1"/>
                </a:solidFill>
                <a:ea typeface="+mn-lt"/>
                <a:cs typeface="+mn-lt"/>
              </a:rPr>
              <a:t>Chennamsetty</a:t>
            </a:r>
            <a:endParaRPr lang="en-US" sz="2000" b="1">
              <a:solidFill>
                <a:schemeClr val="tx1"/>
              </a:solidFill>
              <a:ea typeface="+mn-lt"/>
              <a:cs typeface="+mn-lt"/>
            </a:endParaRPr>
          </a:p>
          <a:p>
            <a:pPr algn="ctr"/>
            <a:endParaRPr lang="en-US">
              <a:cs typeface="Calibri"/>
            </a:endParaRPr>
          </a:p>
          <a:p>
            <a:pPr algn="ctr"/>
            <a:r>
              <a:rPr lang="en-US" sz="2000" b="1">
                <a:solidFill>
                  <a:schemeClr val="tx1"/>
                </a:solidFill>
                <a:ea typeface="+mn-lt"/>
                <a:cs typeface="+mn-lt"/>
              </a:rPr>
              <a:t>UI Design</a:t>
            </a:r>
            <a:endParaRPr lang="en-US" sz="2000" b="1">
              <a:solidFill>
                <a:schemeClr val="tx1"/>
              </a:solidFill>
              <a:cs typeface="Calibri"/>
            </a:endParaRPr>
          </a:p>
          <a:p>
            <a:pPr algn="ctr"/>
            <a:r>
              <a:rPr lang="en-US" sz="2000" b="1">
                <a:solidFill>
                  <a:schemeClr val="tx1"/>
                </a:solidFill>
                <a:ea typeface="+mn-lt"/>
                <a:cs typeface="+mn-lt"/>
              </a:rPr>
              <a:t>Java Developer</a:t>
            </a:r>
            <a:endParaRPr lang="en-US" sz="2000" b="1">
              <a:solidFill>
                <a:schemeClr val="tx1"/>
              </a:solidFill>
              <a:cs typeface="Calibri"/>
            </a:endParaRPr>
          </a:p>
          <a:p>
            <a:pPr algn="ctr"/>
            <a:endParaRPr lang="en-US" sz="2000" b="1">
              <a:solidFill>
                <a:schemeClr val="tx1"/>
              </a:solidFill>
              <a:cs typeface="Calibri"/>
            </a:endParaRPr>
          </a:p>
          <a:p>
            <a:pPr algn="ctr"/>
            <a:endParaRPr lang="en-US">
              <a:cs typeface="Calibri"/>
            </a:endParaRPr>
          </a:p>
          <a:p>
            <a:pPr algn="ctr"/>
            <a:endParaRPr lang="en-US">
              <a:cs typeface="Calibri"/>
            </a:endParaRPr>
          </a:p>
        </p:txBody>
      </p:sp>
      <p:sp>
        <p:nvSpPr>
          <p:cNvPr id="31" name="Rectangle 30">
            <a:extLst>
              <a:ext uri="{FF2B5EF4-FFF2-40B4-BE49-F238E27FC236}">
                <a16:creationId xmlns:a16="http://schemas.microsoft.com/office/drawing/2014/main" id="{CAC36CE0-B7CB-E24A-CD31-6792C0E34C5B}"/>
              </a:ext>
            </a:extLst>
          </p:cNvPr>
          <p:cNvSpPr/>
          <p:nvPr/>
        </p:nvSpPr>
        <p:spPr>
          <a:xfrm>
            <a:off x="1066801" y="4538933"/>
            <a:ext cx="1840300" cy="221411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400">
                <a:solidFill>
                  <a:schemeClr val="tx1"/>
                </a:solidFill>
                <a:ea typeface="+mn-lt"/>
                <a:cs typeface="+mn-lt"/>
              </a:rPr>
              <a:t>    </a:t>
            </a:r>
            <a:endParaRPr lang="en-US">
              <a:solidFill>
                <a:schemeClr val="tx1"/>
              </a:solidFill>
            </a:endParaRPr>
          </a:p>
          <a:p>
            <a:r>
              <a:rPr lang="en-US" sz="2400">
                <a:solidFill>
                  <a:schemeClr val="tx1"/>
                </a:solidFill>
                <a:ea typeface="+mn-lt"/>
                <a:cs typeface="+mn-lt"/>
              </a:rPr>
              <a:t>     </a:t>
            </a:r>
            <a:r>
              <a:rPr lang="en-US" sz="2000" b="1">
                <a:solidFill>
                  <a:schemeClr val="tx1"/>
                </a:solidFill>
                <a:ea typeface="+mn-lt"/>
                <a:cs typeface="+mn-lt"/>
              </a:rPr>
              <a:t>Lavanya</a:t>
            </a:r>
            <a:endParaRPr lang="en-US">
              <a:solidFill>
                <a:schemeClr val="tx1"/>
              </a:solidFill>
            </a:endParaRPr>
          </a:p>
          <a:p>
            <a:r>
              <a:rPr lang="en-US" sz="2000" b="1">
                <a:solidFill>
                  <a:schemeClr val="tx1"/>
                </a:solidFill>
                <a:ea typeface="+mn-lt"/>
                <a:cs typeface="+mn-lt"/>
              </a:rPr>
              <a:t>     </a:t>
            </a:r>
            <a:r>
              <a:rPr lang="en-US" sz="2000" b="1" err="1">
                <a:solidFill>
                  <a:schemeClr val="tx1"/>
                </a:solidFill>
                <a:ea typeface="+mn-lt"/>
                <a:cs typeface="+mn-lt"/>
              </a:rPr>
              <a:t>Kanupuru</a:t>
            </a:r>
            <a:endParaRPr lang="en-US" sz="2000" b="1">
              <a:solidFill>
                <a:schemeClr val="tx1"/>
              </a:solidFill>
              <a:ea typeface="+mn-lt"/>
              <a:cs typeface="+mn-lt"/>
            </a:endParaRPr>
          </a:p>
          <a:p>
            <a:endParaRPr lang="en-US" sz="2000" b="1">
              <a:solidFill>
                <a:schemeClr val="tx1"/>
              </a:solidFill>
              <a:ea typeface="+mn-lt"/>
              <a:cs typeface="+mn-lt"/>
            </a:endParaRPr>
          </a:p>
          <a:p>
            <a:pPr algn="ctr"/>
            <a:r>
              <a:rPr lang="en-US" sz="2000" b="1">
                <a:solidFill>
                  <a:schemeClr val="tx1"/>
                </a:solidFill>
                <a:ea typeface="+mn-lt"/>
                <a:cs typeface="+mn-lt"/>
              </a:rPr>
              <a:t>UI Design</a:t>
            </a:r>
            <a:endParaRPr lang="en-US" b="1">
              <a:solidFill>
                <a:schemeClr val="tx1"/>
              </a:solidFill>
              <a:cs typeface="Calibri"/>
            </a:endParaRPr>
          </a:p>
          <a:p>
            <a:pPr algn="ctr"/>
            <a:r>
              <a:rPr lang="en-US" sz="2000" b="1">
                <a:solidFill>
                  <a:schemeClr val="tx1"/>
                </a:solidFill>
                <a:ea typeface="+mn-lt"/>
                <a:cs typeface="+mn-lt"/>
              </a:rPr>
              <a:t>MySQL Developer</a:t>
            </a:r>
            <a:endParaRPr lang="en-US" b="1">
              <a:solidFill>
                <a:schemeClr val="tx1"/>
              </a:solidFill>
              <a:cs typeface="Calibri"/>
            </a:endParaRPr>
          </a:p>
          <a:p>
            <a:pPr algn="ctr"/>
            <a:endParaRPr lang="en-US" sz="2000">
              <a:solidFill>
                <a:schemeClr val="tx1"/>
              </a:solidFill>
              <a:cs typeface="Calibri"/>
            </a:endParaRPr>
          </a:p>
          <a:p>
            <a:pPr algn="ctr"/>
            <a:endParaRPr lang="en-US" sz="2000">
              <a:solidFill>
                <a:schemeClr val="tx1"/>
              </a:solidFill>
              <a:cs typeface="Calibri"/>
            </a:endParaRPr>
          </a:p>
        </p:txBody>
      </p:sp>
      <p:sp>
        <p:nvSpPr>
          <p:cNvPr id="33" name="Rectangle 32">
            <a:extLst>
              <a:ext uri="{FF2B5EF4-FFF2-40B4-BE49-F238E27FC236}">
                <a16:creationId xmlns:a16="http://schemas.microsoft.com/office/drawing/2014/main" id="{E7B23F04-FAC7-AD09-3344-F8955A9F816F}"/>
              </a:ext>
            </a:extLst>
          </p:cNvPr>
          <p:cNvSpPr/>
          <p:nvPr/>
        </p:nvSpPr>
        <p:spPr>
          <a:xfrm>
            <a:off x="6860877" y="4510177"/>
            <a:ext cx="1840300" cy="222848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tx1"/>
                </a:solidFill>
                <a:ea typeface="+mn-lt"/>
                <a:cs typeface="+mn-lt"/>
              </a:rPr>
              <a:t>     </a:t>
            </a:r>
          </a:p>
          <a:p>
            <a:r>
              <a:rPr lang="en-US" sz="2000" b="1">
                <a:solidFill>
                  <a:schemeClr val="tx1"/>
                </a:solidFill>
                <a:ea typeface="+mn-lt"/>
                <a:cs typeface="+mn-lt"/>
              </a:rPr>
              <a:t>     Shwetha               Nagesh</a:t>
            </a:r>
            <a:endParaRPr lang="en-US" sz="2000" b="1">
              <a:solidFill>
                <a:schemeClr val="tx1"/>
              </a:solidFill>
              <a:cs typeface="Calibri"/>
            </a:endParaRPr>
          </a:p>
          <a:p>
            <a:pPr algn="ctr"/>
            <a:endParaRPr lang="en-US" sz="2000" b="1">
              <a:solidFill>
                <a:schemeClr val="tx1"/>
              </a:solidFill>
              <a:cs typeface="Calibri"/>
            </a:endParaRPr>
          </a:p>
          <a:p>
            <a:pPr algn="ctr"/>
            <a:r>
              <a:rPr lang="en-US" sz="2000" b="1">
                <a:solidFill>
                  <a:schemeClr val="tx1"/>
                </a:solidFill>
                <a:ea typeface="+mn-lt"/>
                <a:cs typeface="+mn-lt"/>
              </a:rPr>
              <a:t>UI Design</a:t>
            </a:r>
            <a:endParaRPr lang="en-US" b="1">
              <a:solidFill>
                <a:schemeClr val="tx1"/>
              </a:solidFill>
              <a:cs typeface="Calibri"/>
            </a:endParaRPr>
          </a:p>
          <a:p>
            <a:pPr algn="ctr"/>
            <a:r>
              <a:rPr lang="en-US" sz="2000" b="1">
                <a:solidFill>
                  <a:schemeClr val="tx1"/>
                </a:solidFill>
                <a:ea typeface="+mn-lt"/>
                <a:cs typeface="+mn-lt"/>
              </a:rPr>
              <a:t>MySQL Developer</a:t>
            </a:r>
            <a:endParaRPr lang="en-US" b="1">
              <a:solidFill>
                <a:schemeClr val="tx1"/>
              </a:solidFill>
              <a:cs typeface="Calibri"/>
            </a:endParaRPr>
          </a:p>
          <a:p>
            <a:pPr algn="ctr"/>
            <a:endParaRPr lang="en-US" sz="2000" b="1">
              <a:solidFill>
                <a:schemeClr val="tx1"/>
              </a:solidFill>
              <a:cs typeface="Calibri"/>
            </a:endParaRPr>
          </a:p>
          <a:p>
            <a:pPr algn="ctr"/>
            <a:endParaRPr lang="en-US" sz="2000" b="1">
              <a:solidFill>
                <a:schemeClr val="tx1"/>
              </a:solidFill>
              <a:cs typeface="Calibri"/>
            </a:endParaRPr>
          </a:p>
        </p:txBody>
      </p:sp>
      <p:sp>
        <p:nvSpPr>
          <p:cNvPr id="34" name="Rectangle 33">
            <a:extLst>
              <a:ext uri="{FF2B5EF4-FFF2-40B4-BE49-F238E27FC236}">
                <a16:creationId xmlns:a16="http://schemas.microsoft.com/office/drawing/2014/main" id="{51DCB986-DCA2-4F60-5417-463047566E14}"/>
              </a:ext>
            </a:extLst>
          </p:cNvPr>
          <p:cNvSpPr/>
          <p:nvPr/>
        </p:nvSpPr>
        <p:spPr>
          <a:xfrm>
            <a:off x="10009518" y="4524555"/>
            <a:ext cx="1768413" cy="221411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b="1">
                <a:solidFill>
                  <a:schemeClr val="tx1"/>
                </a:solidFill>
                <a:cs typeface="Calibri"/>
              </a:rPr>
              <a:t>     </a:t>
            </a:r>
            <a:endParaRPr lang="en-US">
              <a:solidFill>
                <a:schemeClr val="tx1"/>
              </a:solidFill>
            </a:endParaRPr>
          </a:p>
          <a:p>
            <a:r>
              <a:rPr lang="en-US" sz="2000" b="1">
                <a:solidFill>
                  <a:schemeClr val="tx1"/>
                </a:solidFill>
                <a:cs typeface="Calibri"/>
              </a:rPr>
              <a:t>      Deepak              </a:t>
            </a:r>
            <a:r>
              <a:rPr lang="en-US" sz="2000" b="1" err="1">
                <a:solidFill>
                  <a:schemeClr val="tx1"/>
                </a:solidFill>
                <a:cs typeface="Calibri"/>
              </a:rPr>
              <a:t>Muvvala</a:t>
            </a:r>
          </a:p>
          <a:p>
            <a:pPr algn="ctr"/>
            <a:endParaRPr lang="en-US" sz="2000" b="1">
              <a:solidFill>
                <a:schemeClr val="tx1"/>
              </a:solidFill>
              <a:cs typeface="Calibri"/>
            </a:endParaRPr>
          </a:p>
          <a:p>
            <a:pPr algn="ctr"/>
            <a:r>
              <a:rPr lang="en-US" sz="2000" b="1">
                <a:solidFill>
                  <a:schemeClr val="tx1"/>
                </a:solidFill>
                <a:ea typeface="+mn-lt"/>
                <a:cs typeface="+mn-lt"/>
              </a:rPr>
              <a:t>UI Design</a:t>
            </a:r>
            <a:endParaRPr lang="en-US" sz="2000" b="1">
              <a:solidFill>
                <a:schemeClr val="tx1"/>
              </a:solidFill>
              <a:cs typeface="Calibri"/>
            </a:endParaRPr>
          </a:p>
          <a:p>
            <a:pPr algn="ctr"/>
            <a:r>
              <a:rPr lang="en-US" sz="2000" b="1">
                <a:solidFill>
                  <a:schemeClr val="tx1"/>
                </a:solidFill>
                <a:ea typeface="+mn-lt"/>
                <a:cs typeface="+mn-lt"/>
              </a:rPr>
              <a:t>Java Developer</a:t>
            </a:r>
            <a:endParaRPr lang="en-US" sz="2000" b="1">
              <a:solidFill>
                <a:schemeClr val="tx1"/>
              </a:solidFill>
            </a:endParaRPr>
          </a:p>
          <a:p>
            <a:pPr algn="ctr"/>
            <a:endParaRPr lang="en-US" sz="2000" b="1">
              <a:solidFill>
                <a:schemeClr val="tx1"/>
              </a:solidFill>
              <a:cs typeface="Calibri"/>
            </a:endParaRPr>
          </a:p>
          <a:p>
            <a:pPr algn="ctr"/>
            <a:endParaRPr lang="en-US" sz="2000" b="1">
              <a:solidFill>
                <a:schemeClr val="tx1"/>
              </a:solidFill>
              <a:cs typeface="Calibri"/>
            </a:endParaRPr>
          </a:p>
        </p:txBody>
      </p:sp>
      <p:sp>
        <p:nvSpPr>
          <p:cNvPr id="2" name="TextBox 1">
            <a:extLst>
              <a:ext uri="{FF2B5EF4-FFF2-40B4-BE49-F238E27FC236}">
                <a16:creationId xmlns:a16="http://schemas.microsoft.com/office/drawing/2014/main" id="{CEB113F2-4871-82EB-DFF4-00F02E9B0C96}"/>
              </a:ext>
            </a:extLst>
          </p:cNvPr>
          <p:cNvSpPr txBox="1"/>
          <p:nvPr/>
        </p:nvSpPr>
        <p:spPr>
          <a:xfrm>
            <a:off x="5170098" y="253043"/>
            <a:ext cx="18518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Group - D</a:t>
            </a:r>
            <a:endParaRPr lang="en-US" sz="2800">
              <a:solidFill>
                <a:schemeClr val="bg1"/>
              </a:solidFill>
              <a:cs typeface="Calibri"/>
            </a:endParaRPr>
          </a:p>
        </p:txBody>
      </p:sp>
    </p:spTree>
    <p:extLst>
      <p:ext uri="{BB962C8B-B14F-4D97-AF65-F5344CB8AC3E}">
        <p14:creationId xmlns:p14="http://schemas.microsoft.com/office/powerpoint/2010/main" val="1562000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 name="Rectangle 16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ommuter, fast, high speed, indoors, light, locomotive ...">
            <a:extLst>
              <a:ext uri="{FF2B5EF4-FFF2-40B4-BE49-F238E27FC236}">
                <a16:creationId xmlns:a16="http://schemas.microsoft.com/office/drawing/2014/main" id="{7763923D-C774-C600-2C3B-D23BC03A900C}"/>
              </a:ext>
            </a:extLst>
          </p:cNvPr>
          <p:cNvPicPr>
            <a:picLocks noChangeAspect="1"/>
          </p:cNvPicPr>
          <p:nvPr/>
        </p:nvPicPr>
        <p:blipFill rotWithShape="1">
          <a:blip r:embed="rId2"/>
          <a:srcRect l="14348" t="6917" r="7116"/>
          <a:stretch/>
        </p:blipFill>
        <p:spPr>
          <a:xfrm>
            <a:off x="3523488" y="10"/>
            <a:ext cx="8668512" cy="6857990"/>
          </a:xfrm>
          <a:prstGeom prst="rect">
            <a:avLst/>
          </a:prstGeom>
        </p:spPr>
      </p:pic>
      <p:sp>
        <p:nvSpPr>
          <p:cNvPr id="172" name="Rectangle 17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62962" y="863572"/>
            <a:ext cx="5417963" cy="903757"/>
          </a:xfrm>
        </p:spPr>
        <p:txBody>
          <a:bodyPr anchor="b">
            <a:normAutofit fontScale="90000"/>
          </a:bodyPr>
          <a:lstStyle/>
          <a:p>
            <a:pPr algn="l"/>
            <a:r>
              <a:rPr lang="en-US" sz="4800" b="1">
                <a:ea typeface="+mj-lt"/>
                <a:cs typeface="+mj-lt"/>
              </a:rPr>
              <a:t>Business Requirement</a:t>
            </a:r>
            <a:endParaRPr lang="en-US" sz="4800" b="1">
              <a:cs typeface="Calibri Light"/>
            </a:endParaRPr>
          </a:p>
        </p:txBody>
      </p:sp>
      <p:sp>
        <p:nvSpPr>
          <p:cNvPr id="3" name="Subtitle 2"/>
          <p:cNvSpPr>
            <a:spLocks noGrp="1"/>
          </p:cNvSpPr>
          <p:nvPr>
            <p:ph type="subTitle" idx="1"/>
          </p:nvPr>
        </p:nvSpPr>
        <p:spPr>
          <a:xfrm>
            <a:off x="477980" y="2011830"/>
            <a:ext cx="7114490" cy="4414289"/>
          </a:xfrm>
        </p:spPr>
        <p:txBody>
          <a:bodyPr vert="horz" lIns="91440" tIns="45720" rIns="91440" bIns="45720" rtlCol="0" anchor="t">
            <a:noAutofit/>
          </a:bodyPr>
          <a:lstStyle/>
          <a:p>
            <a:pPr marL="457200" indent="-457200" algn="l">
              <a:buFont typeface="Arial" panose="020B0604020202020204" pitchFamily="34" charset="0"/>
              <a:buChar char="•"/>
            </a:pPr>
            <a:r>
              <a:rPr lang="en-US" sz="2800">
                <a:ea typeface="+mn-lt"/>
                <a:cs typeface="+mn-lt"/>
              </a:rPr>
              <a:t>The trains should be fetched from database using train number or location</a:t>
            </a:r>
            <a:endParaRPr lang="en-US" sz="2800">
              <a:cs typeface="Calibri" panose="020F0502020204030204"/>
            </a:endParaRPr>
          </a:p>
          <a:p>
            <a:pPr marL="457200" indent="-457200" algn="l">
              <a:buFont typeface="Arial" panose="020B0604020202020204" pitchFamily="34" charset="0"/>
              <a:buChar char="•"/>
            </a:pPr>
            <a:r>
              <a:rPr lang="en-US" sz="2800">
                <a:ea typeface="+mn-lt"/>
                <a:cs typeface="+mn-lt"/>
              </a:rPr>
              <a:t>Travel date  of date should be after current date</a:t>
            </a:r>
            <a:endParaRPr lang="en-US" sz="2800">
              <a:cs typeface="Calibri"/>
            </a:endParaRPr>
          </a:p>
          <a:p>
            <a:pPr marL="457200" indent="-457200" algn="l">
              <a:buFont typeface="Arial" panose="020B0604020202020204" pitchFamily="34" charset="0"/>
              <a:buChar char="•"/>
            </a:pPr>
            <a:r>
              <a:rPr lang="en-US" sz="2800">
                <a:ea typeface="+mn-lt"/>
                <a:cs typeface="+mn-lt"/>
              </a:rPr>
              <a:t>Ticket fare for each passenger is calculated based on business requirements</a:t>
            </a:r>
            <a:endParaRPr lang="en-US" sz="2800">
              <a:cs typeface="Calibri"/>
            </a:endParaRPr>
          </a:p>
          <a:p>
            <a:pPr marL="342900" indent="-342900" algn="l">
              <a:buFont typeface="Wingdings" panose="020B0604020202020204" pitchFamily="34" charset="0"/>
              <a:buChar char="§"/>
            </a:pPr>
            <a:r>
              <a:rPr lang="en-US" sz="2800">
                <a:cs typeface="Calibri"/>
              </a:rPr>
              <a:t>Admin can add, update and delete trains as per their availability.</a:t>
            </a:r>
          </a:p>
        </p:txBody>
      </p:sp>
      <p:sp>
        <p:nvSpPr>
          <p:cNvPr id="174" name="Rectangle 17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6" name="Rectangle 17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63742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Isosceles Triangle 4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application, Word&#10;&#10;Description automatically generated">
            <a:extLst>
              <a:ext uri="{FF2B5EF4-FFF2-40B4-BE49-F238E27FC236}">
                <a16:creationId xmlns:a16="http://schemas.microsoft.com/office/drawing/2014/main" id="{51D07BB7-A21C-0D3A-BA5D-8D655757A3F0}"/>
              </a:ext>
            </a:extLst>
          </p:cNvPr>
          <p:cNvPicPr>
            <a:picLocks noGrp="1" noChangeAspect="1"/>
          </p:cNvPicPr>
          <p:nvPr>
            <p:ph idx="1"/>
          </p:nvPr>
        </p:nvPicPr>
        <p:blipFill>
          <a:blip r:embed="rId2"/>
          <a:stretch>
            <a:fillRect/>
          </a:stretch>
        </p:blipFill>
        <p:spPr>
          <a:xfrm>
            <a:off x="1472708" y="643467"/>
            <a:ext cx="9246583" cy="5571065"/>
          </a:xfrm>
          <a:prstGeom prst="rect">
            <a:avLst/>
          </a:prstGeom>
          <a:ln>
            <a:noFill/>
          </a:ln>
        </p:spPr>
      </p:pic>
      <p:sp>
        <p:nvSpPr>
          <p:cNvPr id="50" name="Isosceles Triangle 4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809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DF393-D6AC-87FA-AC1B-A64E03D8C1C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TOOLS AND TECHNOLOGIES</a:t>
            </a:r>
          </a:p>
        </p:txBody>
      </p:sp>
      <p:pic>
        <p:nvPicPr>
          <p:cNvPr id="7" name="Picture 7" descr="Graphical user interface, application&#10;&#10;Description automatically generated">
            <a:extLst>
              <a:ext uri="{FF2B5EF4-FFF2-40B4-BE49-F238E27FC236}">
                <a16:creationId xmlns:a16="http://schemas.microsoft.com/office/drawing/2014/main" id="{950AFBB9-F7F6-1FF8-3BE7-E9BD75A7FCD7}"/>
              </a:ext>
            </a:extLst>
          </p:cNvPr>
          <p:cNvPicPr>
            <a:picLocks noChangeAspect="1"/>
          </p:cNvPicPr>
          <p:nvPr/>
        </p:nvPicPr>
        <p:blipFill>
          <a:blip r:embed="rId2"/>
          <a:stretch>
            <a:fillRect/>
          </a:stretch>
        </p:blipFill>
        <p:spPr>
          <a:xfrm>
            <a:off x="858164" y="1966293"/>
            <a:ext cx="9052314" cy="3977708"/>
          </a:xfrm>
          <a:prstGeom prst="rect">
            <a:avLst/>
          </a:prstGeom>
        </p:spPr>
      </p:pic>
      <p:pic>
        <p:nvPicPr>
          <p:cNvPr id="8" name="Picture 8" descr="A picture containing text, clipart&#10;&#10;Description automatically generated">
            <a:extLst>
              <a:ext uri="{FF2B5EF4-FFF2-40B4-BE49-F238E27FC236}">
                <a16:creationId xmlns:a16="http://schemas.microsoft.com/office/drawing/2014/main" id="{AE779E25-A23D-CF82-4FE1-E225CF102CFE}"/>
              </a:ext>
            </a:extLst>
          </p:cNvPr>
          <p:cNvPicPr>
            <a:picLocks noChangeAspect="1"/>
          </p:cNvPicPr>
          <p:nvPr/>
        </p:nvPicPr>
        <p:blipFill>
          <a:blip r:embed="rId3"/>
          <a:stretch>
            <a:fillRect/>
          </a:stretch>
        </p:blipFill>
        <p:spPr>
          <a:xfrm>
            <a:off x="9526437" y="2032069"/>
            <a:ext cx="1535503" cy="1140468"/>
          </a:xfrm>
          <a:prstGeom prst="rect">
            <a:avLst/>
          </a:prstGeom>
        </p:spPr>
      </p:pic>
      <p:sp>
        <p:nvSpPr>
          <p:cNvPr id="10" name="TextBox 9">
            <a:extLst>
              <a:ext uri="{FF2B5EF4-FFF2-40B4-BE49-F238E27FC236}">
                <a16:creationId xmlns:a16="http://schemas.microsoft.com/office/drawing/2014/main" id="{F17B0E23-45E1-58C4-6FA5-EBB77601C546}"/>
              </a:ext>
            </a:extLst>
          </p:cNvPr>
          <p:cNvSpPr txBox="1"/>
          <p:nvPr/>
        </p:nvSpPr>
        <p:spPr>
          <a:xfrm>
            <a:off x="9986513" y="3186023"/>
            <a:ext cx="1362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AWS</a:t>
            </a:r>
          </a:p>
        </p:txBody>
      </p:sp>
      <p:sp>
        <p:nvSpPr>
          <p:cNvPr id="12" name="TextBox 11">
            <a:extLst>
              <a:ext uri="{FF2B5EF4-FFF2-40B4-BE49-F238E27FC236}">
                <a16:creationId xmlns:a16="http://schemas.microsoft.com/office/drawing/2014/main" id="{8BC1B7CD-BBE3-7545-C878-6F24BAAB98FD}"/>
              </a:ext>
            </a:extLst>
          </p:cNvPr>
          <p:cNvSpPr txBox="1"/>
          <p:nvPr/>
        </p:nvSpPr>
        <p:spPr>
          <a:xfrm>
            <a:off x="9841841" y="5212332"/>
            <a:ext cx="15067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Docker</a:t>
            </a:r>
          </a:p>
        </p:txBody>
      </p:sp>
      <p:pic>
        <p:nvPicPr>
          <p:cNvPr id="13" name="Picture 14" descr="Logo&#10;&#10;Description automatically generated">
            <a:extLst>
              <a:ext uri="{FF2B5EF4-FFF2-40B4-BE49-F238E27FC236}">
                <a16:creationId xmlns:a16="http://schemas.microsoft.com/office/drawing/2014/main" id="{31153472-6D2A-4830-B06B-78815FFC863C}"/>
              </a:ext>
            </a:extLst>
          </p:cNvPr>
          <p:cNvPicPr>
            <a:picLocks noChangeAspect="1"/>
          </p:cNvPicPr>
          <p:nvPr/>
        </p:nvPicPr>
        <p:blipFill>
          <a:blip r:embed="rId4"/>
          <a:stretch>
            <a:fillRect/>
          </a:stretch>
        </p:blipFill>
        <p:spPr>
          <a:xfrm>
            <a:off x="9497683" y="3854225"/>
            <a:ext cx="1564257" cy="1248645"/>
          </a:xfrm>
          <a:prstGeom prst="rect">
            <a:avLst/>
          </a:prstGeom>
        </p:spPr>
      </p:pic>
    </p:spTree>
    <p:extLst>
      <p:ext uri="{BB962C8B-B14F-4D97-AF65-F5344CB8AC3E}">
        <p14:creationId xmlns:p14="http://schemas.microsoft.com/office/powerpoint/2010/main" val="266204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ommuter, fast, high speed, indoors, light, locomotive ...">
            <a:extLst>
              <a:ext uri="{FF2B5EF4-FFF2-40B4-BE49-F238E27FC236}">
                <a16:creationId xmlns:a16="http://schemas.microsoft.com/office/drawing/2014/main" id="{7763923D-C774-C600-2C3B-D23BC03A900C}"/>
              </a:ext>
            </a:extLst>
          </p:cNvPr>
          <p:cNvPicPr>
            <a:picLocks noChangeAspect="1"/>
          </p:cNvPicPr>
          <p:nvPr/>
        </p:nvPicPr>
        <p:blipFill rotWithShape="1">
          <a:blip r:embed="rId2">
            <a:alphaModFix amt="50000"/>
          </a:blip>
          <a:srcRect t="8086" r="-1" b="7622"/>
          <a:stretch/>
        </p:blipFill>
        <p:spPr>
          <a:xfrm>
            <a:off x="20" y="10"/>
            <a:ext cx="12188930" cy="6857990"/>
          </a:xfrm>
          <a:prstGeom prst="rect">
            <a:avLst/>
          </a:prstGeom>
        </p:spPr>
      </p:pic>
      <p:sp>
        <p:nvSpPr>
          <p:cNvPr id="2" name="Title 1"/>
          <p:cNvSpPr>
            <a:spLocks noGrp="1"/>
          </p:cNvSpPr>
          <p:nvPr>
            <p:ph type="ctrTitle"/>
          </p:nvPr>
        </p:nvSpPr>
        <p:spPr>
          <a:xfrm>
            <a:off x="1524000" y="1122363"/>
            <a:ext cx="9144000" cy="3063240"/>
          </a:xfrm>
        </p:spPr>
        <p:txBody>
          <a:bodyPr>
            <a:normAutofit/>
          </a:bodyPr>
          <a:lstStyle/>
          <a:p>
            <a:r>
              <a:rPr lang="en-US" sz="6600" b="1">
                <a:solidFill>
                  <a:srgbClr val="FFFFFF"/>
                </a:solidFill>
                <a:cs typeface="Calibri Light"/>
              </a:rPr>
              <a:t>Screenshots</a:t>
            </a:r>
          </a:p>
        </p:txBody>
      </p:sp>
      <p:sp>
        <p:nvSpPr>
          <p:cNvPr id="12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7148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75A8DC-942E-ACC0-341D-BE6112164722}"/>
              </a:ext>
            </a:extLst>
          </p:cNvPr>
          <p:cNvPicPr>
            <a:picLocks noChangeAspect="1"/>
          </p:cNvPicPr>
          <p:nvPr/>
        </p:nvPicPr>
        <p:blipFill>
          <a:blip r:embed="rId2"/>
          <a:stretch>
            <a:fillRect/>
          </a:stretch>
        </p:blipFill>
        <p:spPr>
          <a:xfrm>
            <a:off x="290262" y="966828"/>
            <a:ext cx="5349175" cy="2537703"/>
          </a:xfrm>
          <a:prstGeom prst="rect">
            <a:avLst/>
          </a:prstGeom>
        </p:spPr>
      </p:pic>
      <p:sp>
        <p:nvSpPr>
          <p:cNvPr id="7" name="TextBox 6">
            <a:extLst>
              <a:ext uri="{FF2B5EF4-FFF2-40B4-BE49-F238E27FC236}">
                <a16:creationId xmlns:a16="http://schemas.microsoft.com/office/drawing/2014/main" id="{F4E333F3-2D33-FD49-F5B4-A064B87AFF4F}"/>
              </a:ext>
            </a:extLst>
          </p:cNvPr>
          <p:cNvSpPr txBox="1"/>
          <p:nvPr/>
        </p:nvSpPr>
        <p:spPr>
          <a:xfrm>
            <a:off x="1934294" y="26652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Home  Page</a:t>
            </a:r>
            <a:endParaRPr lang="en-US" sz="2800" b="1">
              <a:cs typeface="Calibri"/>
            </a:endParaRPr>
          </a:p>
        </p:txBody>
      </p:sp>
      <p:sp>
        <p:nvSpPr>
          <p:cNvPr id="13" name="TextBox 12">
            <a:extLst>
              <a:ext uri="{FF2B5EF4-FFF2-40B4-BE49-F238E27FC236}">
                <a16:creationId xmlns:a16="http://schemas.microsoft.com/office/drawing/2014/main" id="{2FDE6A13-E1C2-1837-15ED-5566724B56FB}"/>
              </a:ext>
            </a:extLst>
          </p:cNvPr>
          <p:cNvSpPr txBox="1"/>
          <p:nvPr/>
        </p:nvSpPr>
        <p:spPr>
          <a:xfrm>
            <a:off x="8259433" y="32313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Calibri"/>
              </a:rPr>
              <a:t>Login Page</a:t>
            </a:r>
          </a:p>
        </p:txBody>
      </p:sp>
      <p:pic>
        <p:nvPicPr>
          <p:cNvPr id="15" name="Picture 16" descr="Graphical user interface, application&#10;&#10;Description automatically generated">
            <a:extLst>
              <a:ext uri="{FF2B5EF4-FFF2-40B4-BE49-F238E27FC236}">
                <a16:creationId xmlns:a16="http://schemas.microsoft.com/office/drawing/2014/main" id="{92E14BA5-AB65-12E4-0A72-8978DB406F54}"/>
              </a:ext>
            </a:extLst>
          </p:cNvPr>
          <p:cNvPicPr>
            <a:picLocks noChangeAspect="1"/>
          </p:cNvPicPr>
          <p:nvPr/>
        </p:nvPicPr>
        <p:blipFill>
          <a:blip r:embed="rId3"/>
          <a:stretch>
            <a:fillRect/>
          </a:stretch>
        </p:blipFill>
        <p:spPr>
          <a:xfrm>
            <a:off x="6176516" y="897546"/>
            <a:ext cx="5819951" cy="2518115"/>
          </a:xfrm>
          <a:prstGeom prst="rect">
            <a:avLst/>
          </a:prstGeom>
        </p:spPr>
      </p:pic>
      <p:pic>
        <p:nvPicPr>
          <p:cNvPr id="19" name="Picture 19" descr="Graphical user interface, application&#10;&#10;Description automatically generated">
            <a:extLst>
              <a:ext uri="{FF2B5EF4-FFF2-40B4-BE49-F238E27FC236}">
                <a16:creationId xmlns:a16="http://schemas.microsoft.com/office/drawing/2014/main" id="{20DD600B-8F50-A794-8879-A354D65E94C1}"/>
              </a:ext>
            </a:extLst>
          </p:cNvPr>
          <p:cNvPicPr>
            <a:picLocks noChangeAspect="1"/>
          </p:cNvPicPr>
          <p:nvPr/>
        </p:nvPicPr>
        <p:blipFill>
          <a:blip r:embed="rId4"/>
          <a:stretch>
            <a:fillRect/>
          </a:stretch>
        </p:blipFill>
        <p:spPr>
          <a:xfrm>
            <a:off x="3301042" y="4128994"/>
            <a:ext cx="5072331" cy="2596917"/>
          </a:xfrm>
          <a:prstGeom prst="rect">
            <a:avLst/>
          </a:prstGeom>
        </p:spPr>
      </p:pic>
      <p:sp>
        <p:nvSpPr>
          <p:cNvPr id="20" name="TextBox 19">
            <a:extLst>
              <a:ext uri="{FF2B5EF4-FFF2-40B4-BE49-F238E27FC236}">
                <a16:creationId xmlns:a16="http://schemas.microsoft.com/office/drawing/2014/main" id="{CFEF5272-12AB-E1EE-CE08-6C105C39660F}"/>
              </a:ext>
            </a:extLst>
          </p:cNvPr>
          <p:cNvSpPr txBox="1"/>
          <p:nvPr/>
        </p:nvSpPr>
        <p:spPr>
          <a:xfrm>
            <a:off x="4595004" y="368923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Train Search</a:t>
            </a:r>
            <a:endParaRPr lang="en-US" sz="2800" b="1">
              <a:cs typeface="Calibri"/>
            </a:endParaRPr>
          </a:p>
        </p:txBody>
      </p:sp>
    </p:spTree>
    <p:extLst>
      <p:ext uri="{BB962C8B-B14F-4D97-AF65-F5344CB8AC3E}">
        <p14:creationId xmlns:p14="http://schemas.microsoft.com/office/powerpoint/2010/main" val="288740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6B16D28-76D3-51B7-6815-8F8795F5C98A}"/>
              </a:ext>
            </a:extLst>
          </p:cNvPr>
          <p:cNvPicPr>
            <a:picLocks noChangeAspect="1"/>
          </p:cNvPicPr>
          <p:nvPr/>
        </p:nvPicPr>
        <p:blipFill>
          <a:blip r:embed="rId2"/>
          <a:stretch>
            <a:fillRect/>
          </a:stretch>
        </p:blipFill>
        <p:spPr>
          <a:xfrm>
            <a:off x="526212" y="1409578"/>
            <a:ext cx="5374256" cy="5145901"/>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5BBA86F8-7F4A-192D-62F5-6C06A66E121B}"/>
              </a:ext>
            </a:extLst>
          </p:cNvPr>
          <p:cNvPicPr>
            <a:picLocks noChangeAspect="1"/>
          </p:cNvPicPr>
          <p:nvPr/>
        </p:nvPicPr>
        <p:blipFill>
          <a:blip r:embed="rId3"/>
          <a:stretch>
            <a:fillRect/>
          </a:stretch>
        </p:blipFill>
        <p:spPr>
          <a:xfrm>
            <a:off x="6090250" y="1336170"/>
            <a:ext cx="5057953" cy="5220828"/>
          </a:xfrm>
          <a:prstGeom prst="rect">
            <a:avLst/>
          </a:prstGeom>
        </p:spPr>
      </p:pic>
      <p:sp>
        <p:nvSpPr>
          <p:cNvPr id="6" name="TextBox 5">
            <a:extLst>
              <a:ext uri="{FF2B5EF4-FFF2-40B4-BE49-F238E27FC236}">
                <a16:creationId xmlns:a16="http://schemas.microsoft.com/office/drawing/2014/main" id="{70B8FF3F-719D-3532-526B-0FBC6D0E77AA}"/>
              </a:ext>
            </a:extLst>
          </p:cNvPr>
          <p:cNvSpPr txBox="1"/>
          <p:nvPr/>
        </p:nvSpPr>
        <p:spPr>
          <a:xfrm>
            <a:off x="1676400" y="65560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Available Trains</a:t>
            </a:r>
          </a:p>
        </p:txBody>
      </p:sp>
      <p:sp>
        <p:nvSpPr>
          <p:cNvPr id="7" name="TextBox 6">
            <a:extLst>
              <a:ext uri="{FF2B5EF4-FFF2-40B4-BE49-F238E27FC236}">
                <a16:creationId xmlns:a16="http://schemas.microsoft.com/office/drawing/2014/main" id="{B2AA37C4-7EEB-5214-7D72-C4E45509D1F3}"/>
              </a:ext>
            </a:extLst>
          </p:cNvPr>
          <p:cNvSpPr txBox="1"/>
          <p:nvPr/>
        </p:nvSpPr>
        <p:spPr>
          <a:xfrm>
            <a:off x="7253916" y="65470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Ticket Booking</a:t>
            </a:r>
          </a:p>
        </p:txBody>
      </p:sp>
    </p:spTree>
    <p:extLst>
      <p:ext uri="{BB962C8B-B14F-4D97-AF65-F5344CB8AC3E}">
        <p14:creationId xmlns:p14="http://schemas.microsoft.com/office/powerpoint/2010/main" val="22904665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WELCOME</vt:lpstr>
      <vt:lpstr>Contents  </vt:lpstr>
      <vt:lpstr>PowerPoint Presentation</vt:lpstr>
      <vt:lpstr>Business Requirement</vt:lpstr>
      <vt:lpstr>PowerPoint Presentation</vt:lpstr>
      <vt:lpstr>TOOLS AND TECHNOLOGIES</vt:lpstr>
      <vt:lpstr>Screenshots</vt:lpstr>
      <vt:lpstr>PowerPoint Presentation</vt:lpstr>
      <vt:lpstr>PowerPoint Presentation</vt:lpstr>
      <vt:lpstr>PowerPoint Presentation</vt:lpstr>
      <vt:lpstr>PowerPoint Presentation</vt:lpstr>
      <vt:lpstr>PowerPoint Presentation</vt:lpstr>
      <vt:lpstr>PowerPoint Presentation</vt:lpstr>
      <vt:lpstr>Conclusion</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2022-05-26T05:32:10Z</dcterms:created>
  <dcterms:modified xsi:type="dcterms:W3CDTF">2022-05-26T10:09:17Z</dcterms:modified>
</cp:coreProperties>
</file>